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149"/>
        <p:guide pos="216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3123CB29-180F-4B19-A52E-1F3ED3A992EA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9D2D3B04-E5F7-4208-A679-128898BC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D15-4E55-4C4B-B6AA-87C888F2804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6057-3FBE-464C-B6B3-D7A49CC10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Clickto</a:t>
            </a:r>
            <a:r>
              <a:rPr lang="en-US" dirty="0" smtClean="0"/>
              <a:t>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D15-4E55-4C4B-B6AA-87C888F2804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6057-3FBE-464C-B6B3-D7A49CC10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8D15-4E55-4C4B-B6AA-87C888F2804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D6057-3FBE-464C-B6B3-D7A49CC108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1" descr="C:\Users\Kevin Yeap\Dropbox\Kevin Yeap Working Folder\WKH Logo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344224"/>
            <a:ext cx="1905000" cy="43757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vimeo.com/8671235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pp.bronto.com/public/?q=ulink&amp;fn=Link&amp;ssid=12646&amp;id=9m3wyisbqky24l6rodkav0jqetb0p&amp;id2=96rve93gggnz57n7e70137gexxc2y&amp;subscriber_id=afyurleqrtezayhjksqseayvgifbbee&amp;delivery_id=bsnwmcmowxvyhixmldjnmmuojxpubda&amp;tid=3.MWY.CFMDQQ.CvsR.AUeWdg..ArNNKg.t....a.U1FZ0w.U1FZ0w.5UcrFQ" TargetMode="External"/><Relationship Id="rId2" Type="http://schemas.openxmlformats.org/officeDocument/2006/relationships/hyperlink" Target="http://app.bronto.com/public/?q=ulink&amp;fn=Link&amp;ssid=12646&amp;id=9m3wyisbqky24l6rodkav0jqetb0p&amp;id2=iq07wsz7wxsdtw4iw5u5y0anir42y&amp;subscriber_id=afyurleqrtezayhjksqseayvgifbbee&amp;delivery_id=bsnwmcmowxvyhixmldjnmmuojxpubda&amp;tid=3.MWY.CFMDQQ.CvsR.AUeWdg..ArNNKg.t....a.U1FZ0w.U1FZ0w.5UcrF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391400" cy="220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7F7F7F"/>
                </a:solidFill>
                <a:latin typeface="Bliss 2 Light"/>
                <a:ea typeface="Arial Unicode MS"/>
                <a:cs typeface="Arial Unicode MS"/>
              </a:rPr>
              <a:t>Enhanced Search Results &amp; Web User </a:t>
            </a:r>
            <a:r>
              <a:rPr lang="en-US" sz="2400" dirty="0" smtClean="0">
                <a:solidFill>
                  <a:srgbClr val="7F7F7F"/>
                </a:solidFill>
                <a:latin typeface="Bliss 2 Light"/>
                <a:ea typeface="Arial Unicode MS"/>
                <a:cs typeface="Arial Unicode MS"/>
              </a:rPr>
              <a:t>Interface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TW" altLang="zh-TW" sz="2200" b="1" dirty="0" smtClean="0">
                <a:solidFill>
                  <a:srgbClr val="C00000"/>
                </a:solidFill>
                <a:latin typeface="Times" pitchFamily="18" charset="0"/>
                <a:ea typeface="SimSun"/>
              </a:rPr>
              <a:t>引入 經改良的搜尋結果以及已改善的用戶</a:t>
            </a:r>
            <a:r>
              <a:rPr lang="zh-TW" altLang="zh-TW" sz="2200" b="1" dirty="0" smtClean="0">
                <a:solidFill>
                  <a:srgbClr val="C00000"/>
                </a:solidFill>
                <a:latin typeface="Times" pitchFamily="18" charset="0"/>
                <a:ea typeface="SimSun"/>
              </a:rPr>
              <a:t>介面</a:t>
            </a:r>
            <a:endParaRPr lang="en-US" altLang="zh-TW" sz="2200" b="1" dirty="0" smtClean="0">
              <a:solidFill>
                <a:srgbClr val="C00000"/>
              </a:solidFill>
              <a:latin typeface="Times" pitchFamily="18" charset="0"/>
              <a:ea typeface="SimSu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zh-TW" sz="2200" b="1" dirty="0" smtClean="0">
                <a:solidFill>
                  <a:srgbClr val="C00000"/>
                </a:solidFill>
                <a:latin typeface="Times" pitchFamily="18" charset="0"/>
                <a:ea typeface="SimSun"/>
                <a:cs typeface="Arial Unicode MS"/>
              </a:rPr>
              <a:t>2014/5/12</a:t>
            </a:r>
            <a:r>
              <a:rPr lang="zh-TW" altLang="en-US" sz="2200" b="1" dirty="0" smtClean="0">
                <a:solidFill>
                  <a:srgbClr val="C00000"/>
                </a:solidFill>
                <a:latin typeface="Times" pitchFamily="18" charset="0"/>
                <a:ea typeface="SimSun"/>
                <a:cs typeface="Arial Unicode MS"/>
              </a:rPr>
              <a:t> </a:t>
            </a:r>
            <a:r>
              <a:rPr lang="zh-TW" altLang="en-US" sz="2200" b="1" dirty="0" smtClean="0">
                <a:solidFill>
                  <a:srgbClr val="C00000"/>
                </a:solidFill>
                <a:latin typeface="Times" pitchFamily="18" charset="0"/>
                <a:ea typeface="SimSun"/>
                <a:cs typeface="Arial Unicode MS"/>
              </a:rPr>
              <a:t>更新上線</a:t>
            </a:r>
            <a:endParaRPr lang="en-US" sz="2200" dirty="0" smtClean="0">
              <a:solidFill>
                <a:srgbClr val="C00000"/>
              </a:solidFill>
              <a:latin typeface="Bliss 2 Light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 smtClean="0">
              <a:solidFill>
                <a:srgbClr val="7F7F7F"/>
              </a:solidFill>
              <a:latin typeface="Bliss 2 Light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a typeface="SimSun"/>
                <a:cs typeface="Times New Roman"/>
              </a:rPr>
              <a:t>To view the demo video, please go to </a:t>
            </a:r>
            <a:r>
              <a:rPr lang="en-US" sz="1400" dirty="0" smtClean="0">
                <a:ea typeface="SimSun"/>
                <a:cs typeface="Times New Roman"/>
                <a:hlinkClick r:id="rId2"/>
              </a:rPr>
              <a:t>http://vimeo.com/86712352</a:t>
            </a:r>
            <a:r>
              <a:rPr lang="en-US" sz="1400" dirty="0" smtClean="0">
                <a:ea typeface="SimSun"/>
                <a:cs typeface="Times New Roman"/>
              </a:rPr>
              <a:t> </a:t>
            </a:r>
            <a:endParaRPr lang="en-US" sz="1400" dirty="0">
              <a:ea typeface="SimSun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 descr="C:\Users\Kevin Yeap\Dropbox\Kevin Yeap Working Folder\UpToDate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752600"/>
            <a:ext cx="325014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81100"/>
            <a:ext cx="8153400" cy="38481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553200" y="609600"/>
            <a:ext cx="2590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醫院名稱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533400"/>
            <a:ext cx="2667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目錄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ShapeType="1"/>
          </p:cNvSpPr>
          <p:nvPr/>
        </p:nvSpPr>
        <p:spPr bwMode="auto">
          <a:xfrm rot="5400000">
            <a:off x="876298" y="1104901"/>
            <a:ext cx="914402" cy="533399"/>
          </a:xfrm>
          <a:prstGeom prst="bentConnector3">
            <a:avLst>
              <a:gd name="adj1" fmla="val 100621"/>
            </a:avLst>
          </a:prstGeom>
          <a:noFill/>
          <a:ln w="19050">
            <a:solidFill>
              <a:srgbClr val="C00000"/>
            </a:solidFill>
            <a:miter lim="800000"/>
            <a:headEnd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00400" y="5133975"/>
            <a:ext cx="5334000" cy="10382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Times New Roman" pitchFamily="18" charset="0"/>
              </a:rPr>
              <a:t>快速功能鍵</a:t>
            </a:r>
            <a:r>
              <a:rPr kumimoji="0" lang="en-US" altLang="zh-TW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Times New Roman" pitchFamily="18" charset="0"/>
              </a:rPr>
              <a:t>:</a:t>
            </a:r>
            <a:r>
              <a:rPr kumimoji="0" lang="en-US" altLang="zh-TW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Patient Information, What’s New, Practice Changing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UpDates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(PCUs), Calculators and Drug Interactions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 rot="16200000">
            <a:off x="4267200" y="3354388"/>
            <a:ext cx="3352800" cy="209550"/>
          </a:xfrm>
          <a:prstGeom prst="bentConnector3">
            <a:avLst>
              <a:gd name="adj1" fmla="val 99661"/>
            </a:avLst>
          </a:prstGeom>
          <a:noFill/>
          <a:ln w="19050">
            <a:solidFill>
              <a:srgbClr val="C00000"/>
            </a:solidFill>
            <a:miter lim="800000"/>
            <a:headEnd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476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2055" idx="2"/>
          </p:cNvCxnSpPr>
          <p:nvPr/>
        </p:nvCxnSpPr>
        <p:spPr>
          <a:xfrm>
            <a:off x="7848600" y="990600"/>
            <a:ext cx="0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24400" y="5486400"/>
            <a:ext cx="3514725" cy="53340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當你把滑鼠移到主題</a:t>
            </a:r>
            <a:r>
              <a:rPr lang="zh-TW" altLang="en-US" sz="2000" dirty="0" smtClean="0">
                <a:latin typeface="SimSun" pitchFamily="2" charset="-122"/>
                <a:ea typeface="SimSun" pitchFamily="2" charset="-122"/>
                <a:cs typeface="Arial" pitchFamily="34" charset="0"/>
              </a:rPr>
              <a:t>時</a:t>
            </a:r>
            <a:r>
              <a:rPr lang="en-US" altLang="zh-TW" sz="2000" dirty="0" smtClean="0">
                <a:latin typeface="SimSun" pitchFamily="2" charset="-122"/>
                <a:ea typeface="SimSun" pitchFamily="2" charset="-122"/>
                <a:cs typeface="Arial" pitchFamily="34" charset="0"/>
              </a:rPr>
              <a:t>, </a:t>
            </a:r>
            <a:r>
              <a:rPr lang="zh-TW" altLang="en-US" sz="2000" dirty="0" smtClean="0">
                <a:latin typeface="SimSun" pitchFamily="2" charset="-122"/>
                <a:ea typeface="SimSun" pitchFamily="2" charset="-122"/>
                <a:cs typeface="Arial" pitchFamily="34" charset="0"/>
              </a:rPr>
              <a:t>專題概要會出現在右手邊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00200" y="609600"/>
            <a:ext cx="5791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快速鏈接到主題裡經常被點選的結果</a:t>
            </a:r>
            <a:r>
              <a:rPr lang="en-US" altLang="zh-TW" sz="2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(</a:t>
            </a:r>
            <a:r>
              <a:rPr lang="zh-TW" altLang="en-US" sz="2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章節及圖表</a:t>
            </a:r>
            <a:r>
              <a:rPr lang="en-US" altLang="zh-TW" sz="2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25823"/>
            <a:ext cx="8229600" cy="410817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8" name="AutoShape 4"/>
          <p:cNvSpPr>
            <a:spLocks noChangeShapeType="1"/>
          </p:cNvSpPr>
          <p:nvPr/>
        </p:nvSpPr>
        <p:spPr bwMode="auto">
          <a:xfrm rot="5400000">
            <a:off x="3086100" y="1485899"/>
            <a:ext cx="1524000" cy="533400"/>
          </a:xfrm>
          <a:prstGeom prst="bentConnector3">
            <a:avLst>
              <a:gd name="adj1" fmla="val 100621"/>
            </a:avLst>
          </a:prstGeom>
          <a:noFill/>
          <a:ln w="19050">
            <a:solidFill>
              <a:srgbClr val="C00000"/>
            </a:solidFill>
            <a:miter lim="800000"/>
            <a:headEnd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77000" y="4495800"/>
            <a:ext cx="0" cy="1066799"/>
          </a:xfrm>
          <a:prstGeom prst="straightConnector1">
            <a:avLst/>
          </a:prstGeom>
          <a:ln w="1905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29600" cy="412961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76600" y="457200"/>
            <a:ext cx="49530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 dirty="0" smtClean="0">
                <a:latin typeface="SimSun" pitchFamily="2" charset="-122"/>
                <a:ea typeface="SimSun" pitchFamily="2" charset="-122"/>
                <a:cs typeface="Times New Roman" pitchFamily="18" charset="0"/>
              </a:rPr>
              <a:t>您可以</a:t>
            </a:r>
            <a:r>
              <a:rPr lang="zh-TW" altLang="en-US" sz="2000" b="1" i="1" dirty="0" smtClean="0">
                <a:latin typeface="SimSun" pitchFamily="2" charset="-122"/>
                <a:ea typeface="SimSun" pitchFamily="2" charset="-122"/>
                <a:cs typeface="Times New Roman" pitchFamily="18" charset="0"/>
              </a:rPr>
              <a:t>展開 </a:t>
            </a:r>
            <a:r>
              <a:rPr lang="zh-TW" altLang="en-US" sz="2000" dirty="0" smtClean="0">
                <a:latin typeface="SimSun" pitchFamily="2" charset="-122"/>
                <a:ea typeface="SimSun" pitchFamily="2" charset="-122"/>
                <a:cs typeface="Times New Roman" pitchFamily="18" charset="0"/>
              </a:rPr>
              <a:t>或</a:t>
            </a:r>
            <a:r>
              <a:rPr kumimoji="0" lang="zh-TW" alt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Times New Roman" pitchFamily="18" charset="0"/>
              </a:rPr>
              <a:t>收起 </a:t>
            </a:r>
            <a:r>
              <a:rPr lang="zh-TW" altLang="en-US" sz="2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經常被點選的結果</a:t>
            </a:r>
            <a:r>
              <a:rPr kumimoji="0" lang="zh-TW" alt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Times New Roman" pitchFamily="18" charset="0"/>
              </a:rPr>
              <a:t>和</a:t>
            </a:r>
            <a:r>
              <a:rPr kumimoji="0" lang="zh-TW" alt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Times New Roman" pitchFamily="18" charset="0"/>
              </a:rPr>
              <a:t>顯示</a:t>
            </a:r>
            <a:r>
              <a:rPr kumimoji="0" lang="zh-TW" alt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Times New Roman" pitchFamily="18" charset="0"/>
              </a:rPr>
              <a:t> 或</a:t>
            </a:r>
            <a:r>
              <a:rPr lang="zh-TW" altLang="en-US" sz="2000" b="1" i="1" dirty="0" smtClean="0">
                <a:latin typeface="SimSun" pitchFamily="2" charset="-122"/>
                <a:ea typeface="SimSun" pitchFamily="2" charset="-122"/>
              </a:rPr>
              <a:t>隱藏 </a:t>
            </a:r>
            <a:r>
              <a:rPr lang="zh-TW" altLang="en-US" sz="2000" dirty="0" smtClean="0">
                <a:latin typeface="SimSun" pitchFamily="2" charset="-122"/>
                <a:ea typeface="SimSun" pitchFamily="2" charset="-122"/>
              </a:rPr>
              <a:t>專題概要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5624512" y="1385888"/>
            <a:ext cx="1143000" cy="962024"/>
          </a:xfrm>
          <a:prstGeom prst="bentConnector3">
            <a:avLst>
              <a:gd name="adj1" fmla="val 100149"/>
            </a:avLst>
          </a:prstGeom>
          <a:ln w="1905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28600" y="152400"/>
          <a:ext cx="8686800" cy="667766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685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1" i="0" dirty="0">
                          <a:solidFill>
                            <a:srgbClr val="000000"/>
                          </a:solidFill>
                          <a:latin typeface="Times" pitchFamily="18" charset="0"/>
                          <a:ea typeface="SimSun"/>
                          <a:cs typeface="SimSun"/>
                        </a:rPr>
                        <a:t>提示：經改良的搜尋結果</a:t>
                      </a:r>
                      <a:r>
                        <a:rPr lang="en-US" sz="1600" i="0" dirty="0">
                          <a:solidFill>
                            <a:srgbClr val="000000"/>
                          </a:solidFill>
                          <a:latin typeface="Times" pitchFamily="18" charset="0"/>
                          <a:ea typeface="SimSun"/>
                          <a:cs typeface="SimSun"/>
                        </a:rPr>
                        <a:t/>
                      </a:r>
                      <a:br>
                        <a:rPr lang="en-US" sz="1600" i="0" dirty="0">
                          <a:solidFill>
                            <a:srgbClr val="000000"/>
                          </a:solidFill>
                          <a:latin typeface="Times" pitchFamily="18" charset="0"/>
                          <a:ea typeface="SimSun"/>
                          <a:cs typeface="SimSun"/>
                        </a:rPr>
                      </a:br>
                      <a:r>
                        <a:rPr lang="zh-TW" sz="1600" i="0" dirty="0">
                          <a:solidFill>
                            <a:srgbClr val="000000"/>
                          </a:solidFill>
                          <a:latin typeface="Times" pitchFamily="18" charset="0"/>
                          <a:ea typeface="SimSun"/>
                          <a:cs typeface="SimSun"/>
                        </a:rPr>
                        <a:t>在未來數週，您將可以前所未有的速度找到您所需的實證答案</a:t>
                      </a:r>
                      <a:endParaRPr lang="zh-TW" sz="1600" i="0" dirty="0">
                        <a:latin typeface="Times" pitchFamily="18" charset="0"/>
                        <a:ea typeface="SimSun"/>
                        <a:cs typeface="SimSun"/>
                      </a:endParaRPr>
                    </a:p>
                  </a:txBody>
                  <a:tcPr marL="114300" marR="114300" marT="114300" marB="1143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BC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9B9B9"/>
                    </a:solidFill>
                  </a:tcPr>
                </a:tc>
              </a:tr>
              <a:tr h="5531556"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US" sz="1900" b="1" dirty="0" err="1">
                          <a:latin typeface="Times" pitchFamily="18" charset="0"/>
                          <a:ea typeface="SimSun"/>
                        </a:rPr>
                        <a:t>UpToDate</a:t>
                      </a:r>
                      <a:r>
                        <a:rPr lang="en-US" sz="1900" b="1" baseline="30000" dirty="0">
                          <a:latin typeface="Times" pitchFamily="18" charset="0"/>
                          <a:ea typeface="SimSun"/>
                        </a:rPr>
                        <a:t>®</a:t>
                      </a:r>
                      <a:r>
                        <a:rPr lang="en-US" sz="1900" b="1" dirty="0">
                          <a:latin typeface="Times" pitchFamily="18" charset="0"/>
                          <a:ea typeface="SimSun"/>
                        </a:rPr>
                        <a:t> </a:t>
                      </a:r>
                      <a:r>
                        <a:rPr lang="zh-TW" sz="1900" b="1" dirty="0">
                          <a:latin typeface="Times" pitchFamily="18" charset="0"/>
                          <a:ea typeface="SimSun"/>
                        </a:rPr>
                        <a:t>引入 經改良的搜尋結果以及已改善的用戶介面</a:t>
                      </a:r>
                      <a:endParaRPr lang="zh-TW" sz="1900" dirty="0">
                        <a:latin typeface="Times" pitchFamily="18" charset="0"/>
                        <a:ea typeface="SimSun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以前所未有的速度找到答案，提供可解答您的臨床疑問的不同部份連結及圖片</a:t>
                      </a:r>
                      <a:r>
                        <a:rPr lang="zh-TW" sz="1900" dirty="0" smtClean="0">
                          <a:latin typeface="Times" pitchFamily="18" charset="0"/>
                          <a:ea typeface="SimSun"/>
                        </a:rPr>
                        <a:t>。</a:t>
                      </a:r>
                      <a:endParaRPr lang="en-US" altLang="zh-TW" sz="1900" dirty="0" smtClean="0">
                        <a:latin typeface="Times" pitchFamily="18" charset="0"/>
                        <a:ea typeface="SimSun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r>
                        <a:rPr lang="en-US" sz="1900" b="1" dirty="0" err="1" smtClean="0">
                          <a:latin typeface="Times" pitchFamily="18" charset="0"/>
                          <a:ea typeface="SimSun"/>
                        </a:rPr>
                        <a:t>UpToDate</a:t>
                      </a:r>
                      <a:r>
                        <a:rPr lang="en-US" sz="1900" b="1" dirty="0" smtClean="0">
                          <a:latin typeface="Times" pitchFamily="18" charset="0"/>
                          <a:ea typeface="SimSun"/>
                        </a:rPr>
                        <a:t> 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從 </a:t>
                      </a:r>
                      <a:r>
                        <a:rPr lang="en-US" sz="1900" b="1" dirty="0">
                          <a:latin typeface="Times" pitchFamily="18" charset="0"/>
                          <a:ea typeface="SimSun"/>
                        </a:rPr>
                        <a:t>2,100 </a:t>
                      </a:r>
                      <a:r>
                        <a:rPr lang="zh-TW" sz="1900" b="1" dirty="0">
                          <a:latin typeface="Times" pitchFamily="18" charset="0"/>
                          <a:ea typeface="SimSun"/>
                        </a:rPr>
                        <a:t>萬每月主題檢視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 中整合資料，以分析由臨床學者搜尋的字詞及曾經檢視的資訊。此分析讓</a:t>
                      </a:r>
                      <a:r>
                        <a:rPr lang="en-US" sz="1900" dirty="0">
                          <a:latin typeface="Times" pitchFamily="18" charset="0"/>
                          <a:ea typeface="SimSun"/>
                        </a:rPr>
                        <a:t> </a:t>
                      </a:r>
                      <a:r>
                        <a:rPr lang="en-US" sz="1900" dirty="0" err="1">
                          <a:latin typeface="Times" pitchFamily="18" charset="0"/>
                          <a:ea typeface="SimSun"/>
                        </a:rPr>
                        <a:t>UpToDate</a:t>
                      </a:r>
                      <a:r>
                        <a:rPr lang="en-US" sz="1900" dirty="0">
                          <a:latin typeface="Times" pitchFamily="18" charset="0"/>
                          <a:ea typeface="SimSun"/>
                        </a:rPr>
                        <a:t> 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更迅速及準確地顯示指定搜尋的相關部份及圖片。使用</a:t>
                      </a:r>
                      <a:r>
                        <a:rPr lang="zh-TW" sz="1900" b="1" dirty="0">
                          <a:latin typeface="Times" pitchFamily="18" charset="0"/>
                          <a:ea typeface="SimSun"/>
                        </a:rPr>
                        <a:t>經重新設計的用戶介面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，把重要功能（例如</a:t>
                      </a:r>
                      <a:r>
                        <a:rPr lang="en-US" sz="1900" dirty="0">
                          <a:latin typeface="Times" pitchFamily="18" charset="0"/>
                          <a:ea typeface="SimSun"/>
                        </a:rPr>
                        <a:t> Drug Interactions 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及</a:t>
                      </a:r>
                      <a:r>
                        <a:rPr lang="en-US" sz="1900" dirty="0">
                          <a:latin typeface="Times" pitchFamily="18" charset="0"/>
                          <a:ea typeface="SimSun"/>
                        </a:rPr>
                        <a:t> Practice Changing 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更新）放置於每頁，使瀏覽</a:t>
                      </a:r>
                      <a:r>
                        <a:rPr lang="en-US" sz="1900" dirty="0">
                          <a:latin typeface="Times" pitchFamily="18" charset="0"/>
                          <a:ea typeface="SimSun"/>
                        </a:rPr>
                        <a:t> </a:t>
                      </a:r>
                      <a:r>
                        <a:rPr lang="en-US" sz="1900" dirty="0" err="1">
                          <a:latin typeface="Times" pitchFamily="18" charset="0"/>
                          <a:ea typeface="SimSun"/>
                        </a:rPr>
                        <a:t>UpToDate</a:t>
                      </a:r>
                      <a:r>
                        <a:rPr lang="en-US" sz="1900" dirty="0">
                          <a:latin typeface="Times" pitchFamily="18" charset="0"/>
                          <a:ea typeface="SimSun"/>
                        </a:rPr>
                        <a:t> 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更為自然。 </a:t>
                      </a:r>
                      <a:endParaRPr lang="en-US" altLang="zh-TW" sz="1900" dirty="0" smtClean="0">
                        <a:latin typeface="Times" pitchFamily="18" charset="0"/>
                        <a:ea typeface="SimSun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endParaRPr lang="zh-TW" sz="1900" dirty="0">
                        <a:latin typeface="Times" pitchFamily="18" charset="0"/>
                        <a:ea typeface="SimSun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r>
                        <a:rPr lang="zh-TW" sz="1900" dirty="0">
                          <a:latin typeface="Times" pitchFamily="18" charset="0"/>
                          <a:ea typeface="SimSun"/>
                        </a:rPr>
                        <a:t>改善了搜尋及使用的經改良功能包括：</a:t>
                      </a:r>
                    </a:p>
                    <a:p>
                      <a:pPr marL="342900" lvl="0" indent="-342900">
                        <a:spcAft>
                          <a:spcPts val="5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zh-TW" sz="1900" dirty="0">
                          <a:latin typeface="Times" pitchFamily="18" charset="0"/>
                          <a:ea typeface="SimSun"/>
                          <a:cs typeface="SimSun"/>
                        </a:rPr>
                        <a:t>在解答您的臨床疑問的主題內，連接各部份及圖片的</a:t>
                      </a:r>
                      <a:r>
                        <a:rPr lang="zh-TW" sz="1900" b="1" dirty="0">
                          <a:latin typeface="Times" pitchFamily="18" charset="0"/>
                          <a:ea typeface="SimSun"/>
                          <a:cs typeface="SimSun"/>
                        </a:rPr>
                        <a:t>連結</a:t>
                      </a:r>
                      <a:endParaRPr lang="zh-TW" sz="1900" dirty="0">
                        <a:latin typeface="Times" pitchFamily="18" charset="0"/>
                        <a:ea typeface="SimSun"/>
                        <a:cs typeface="SimSun"/>
                      </a:endParaRPr>
                    </a:p>
                    <a:p>
                      <a:pPr marL="342900" lvl="0" indent="-342900">
                        <a:spcAft>
                          <a:spcPts val="5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zh-TW" sz="1900" b="1" dirty="0">
                          <a:latin typeface="Times" pitchFamily="18" charset="0"/>
                          <a:ea typeface="SimSun"/>
                          <a:cs typeface="SimSun"/>
                        </a:rPr>
                        <a:t>自訂功能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  <a:cs typeface="SimSun"/>
                        </a:rPr>
                        <a:t>讓您收藏搜尋結果，以於每頁查看更多結果；若您已登入此設定將會被儲存</a:t>
                      </a:r>
                    </a:p>
                    <a:p>
                      <a:pPr marL="342900" lvl="0" indent="-342900">
                        <a:spcAft>
                          <a:spcPts val="5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zh-TW" sz="1900" b="1" dirty="0">
                          <a:latin typeface="Times" pitchFamily="18" charset="0"/>
                          <a:ea typeface="SimSun"/>
                          <a:cs typeface="SimSun"/>
                        </a:rPr>
                        <a:t>主題概要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  <a:cs typeface="SimSun"/>
                        </a:rPr>
                        <a:t>持續提供所有主題部份及圖片的全面概覽</a:t>
                      </a:r>
                    </a:p>
                    <a:p>
                      <a:pPr marL="342900" lvl="0" indent="-342900">
                        <a:spcAft>
                          <a:spcPts val="5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zh-TW" sz="1900" b="1" dirty="0">
                          <a:latin typeface="Times" pitchFamily="18" charset="0"/>
                          <a:ea typeface="SimSun"/>
                          <a:cs typeface="SimSun"/>
                        </a:rPr>
                        <a:t>主題搜尋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  <a:cs typeface="SimSun"/>
                        </a:rPr>
                        <a:t>在開啟時即時顯示您的搜尋字詞</a:t>
                      </a:r>
                    </a:p>
                    <a:p>
                      <a:pPr marL="342900" lvl="0" indent="-342900">
                        <a:spcAft>
                          <a:spcPts val="5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zh-TW" sz="1900" b="1" dirty="0">
                          <a:latin typeface="Times" pitchFamily="18" charset="0"/>
                          <a:ea typeface="SimSun"/>
                          <a:cs typeface="SimSun"/>
                        </a:rPr>
                        <a:t>經改進的使用者介面</a:t>
                      </a:r>
                      <a:r>
                        <a:rPr lang="zh-TW" sz="1900" dirty="0">
                          <a:latin typeface="Times" pitchFamily="18" charset="0"/>
                          <a:ea typeface="SimSun"/>
                          <a:cs typeface="SimSun"/>
                        </a:rPr>
                        <a:t>可將項目組成頁首和頁尾的多個小節，方便導</a:t>
                      </a:r>
                      <a:r>
                        <a:rPr lang="zh-TW" sz="1900" dirty="0" smtClean="0">
                          <a:latin typeface="Times" pitchFamily="18" charset="0"/>
                          <a:ea typeface="SimSun"/>
                          <a:cs typeface="SimSun"/>
                        </a:rPr>
                        <a:t>覽</a:t>
                      </a:r>
                      <a:endParaRPr lang="en-US" altLang="zh-TW" sz="1900" dirty="0" smtClean="0">
                        <a:latin typeface="Times" pitchFamily="18" charset="0"/>
                        <a:ea typeface="SimSun"/>
                        <a:cs typeface="SimSun"/>
                      </a:endParaRPr>
                    </a:p>
                    <a:p>
                      <a:pPr marL="342900" lvl="0" indent="-342900">
                        <a:spcAft>
                          <a:spcPts val="5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zh-TW" sz="1900" dirty="0">
                        <a:latin typeface="Times" pitchFamily="18" charset="0"/>
                        <a:ea typeface="SimSun"/>
                        <a:cs typeface="SimSun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r>
                        <a:rPr lang="zh-TW" sz="1400" dirty="0">
                          <a:latin typeface="Times" pitchFamily="18" charset="0"/>
                          <a:ea typeface="SimSun"/>
                        </a:rPr>
                        <a:t>進一步瞭解增強式搜尋結果和改版的使用者介面：</a:t>
                      </a:r>
                    </a:p>
                    <a:p>
                      <a:pPr marL="342900" lvl="0" indent="-342900">
                        <a:spcAft>
                          <a:spcPts val="5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u="sng" dirty="0" err="1">
                          <a:solidFill>
                            <a:srgbClr val="0000FF"/>
                          </a:solidFill>
                          <a:latin typeface="Times" pitchFamily="18" charset="0"/>
                          <a:ea typeface="SimSun"/>
                          <a:cs typeface="SimSun"/>
                          <a:hlinkClick r:id="rId2"/>
                        </a:rPr>
                        <a:t>按下這裡</a:t>
                      </a:r>
                      <a:r>
                        <a:rPr lang="zh-TW" sz="1400" dirty="0">
                          <a:latin typeface="Times" pitchFamily="18" charset="0"/>
                          <a:ea typeface="SimSun"/>
                          <a:cs typeface="SimSun"/>
                        </a:rPr>
                        <a:t>可觀看說明這些變化的短片。</a:t>
                      </a:r>
                    </a:p>
                    <a:p>
                      <a:pPr marL="342900" lvl="0" indent="-342900">
                        <a:spcAft>
                          <a:spcPts val="5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u="sng" dirty="0" err="1">
                          <a:solidFill>
                            <a:srgbClr val="0000FF"/>
                          </a:solidFill>
                          <a:latin typeface="Times" pitchFamily="18" charset="0"/>
                          <a:ea typeface="SimSun"/>
                          <a:cs typeface="SimSun"/>
                          <a:hlinkClick r:id="rId3"/>
                        </a:rPr>
                        <a:t>按下這裡</a:t>
                      </a:r>
                      <a:r>
                        <a:rPr lang="en-US" sz="1400" dirty="0">
                          <a:latin typeface="Times" pitchFamily="18" charset="0"/>
                          <a:ea typeface="SimSun"/>
                          <a:cs typeface="SimSun"/>
                        </a:rPr>
                        <a:t> </a:t>
                      </a:r>
                      <a:r>
                        <a:rPr lang="zh-TW" sz="1400" dirty="0">
                          <a:latin typeface="Times" pitchFamily="18" charset="0"/>
                          <a:ea typeface="SimSun"/>
                          <a:cs typeface="SimSun"/>
                        </a:rPr>
                        <a:t>查看變化的概覽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7BC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351</Words>
  <Application>Microsoft Office PowerPoint</Application>
  <PresentationFormat>如螢幕大小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Theme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Yeap</dc:creator>
  <cp:lastModifiedBy>Flora Fang</cp:lastModifiedBy>
  <cp:revision>13</cp:revision>
  <dcterms:created xsi:type="dcterms:W3CDTF">2014-03-04T02:53:36Z</dcterms:created>
  <dcterms:modified xsi:type="dcterms:W3CDTF">2014-05-09T00:33:27Z</dcterms:modified>
</cp:coreProperties>
</file>